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73" r:id="rId2"/>
    <p:sldId id="272" r:id="rId3"/>
    <p:sldId id="274" r:id="rId4"/>
    <p:sldId id="275" r:id="rId5"/>
    <p:sldId id="276" r:id="rId6"/>
    <p:sldId id="277" r:id="rId7"/>
    <p:sldId id="258" r:id="rId8"/>
    <p:sldId id="259" r:id="rId9"/>
    <p:sldId id="260" r:id="rId10"/>
    <p:sldId id="261" r:id="rId11"/>
    <p:sldId id="262" r:id="rId12"/>
    <p:sldId id="263" r:id="rId13"/>
    <p:sldId id="278" r:id="rId14"/>
    <p:sldId id="279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80" r:id="rId23"/>
    <p:sldId id="297" r:id="rId24"/>
    <p:sldId id="281" r:id="rId25"/>
    <p:sldId id="282" r:id="rId26"/>
    <p:sldId id="283" r:id="rId27"/>
    <p:sldId id="284" r:id="rId28"/>
    <p:sldId id="296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86" r:id="rId40"/>
    <p:sldId id="29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C388A-6B58-4668-8990-79E3DFC05D8A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42FE4-4E13-4C7C-916F-6896E01EE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42FE4-4E13-4C7C-916F-6896E01EE12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A9938-AC85-4275-B893-32CC13AA747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28F3B-19D8-48CD-861B-6B812849AD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A9938-AC85-4275-B893-32CC13AA747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28F3B-19D8-48CD-861B-6B812849A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A9938-AC85-4275-B893-32CC13AA747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28F3B-19D8-48CD-861B-6B812849A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A9938-AC85-4275-B893-32CC13AA747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28F3B-19D8-48CD-861B-6B812849A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A9938-AC85-4275-B893-32CC13AA747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28F3B-19D8-48CD-861B-6B812849AD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A9938-AC85-4275-B893-32CC13AA747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28F3B-19D8-48CD-861B-6B812849A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A9938-AC85-4275-B893-32CC13AA747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28F3B-19D8-48CD-861B-6B812849AD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A9938-AC85-4275-B893-32CC13AA747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28F3B-19D8-48CD-861B-6B812849A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A9938-AC85-4275-B893-32CC13AA747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28F3B-19D8-48CD-861B-6B812849A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2A9938-AC85-4275-B893-32CC13AA747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28F3B-19D8-48CD-861B-6B812849A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32A9938-AC85-4275-B893-32CC13AA747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DC28F3B-19D8-48CD-861B-6B812849A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32A9938-AC85-4275-B893-32CC13AA747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DC28F3B-19D8-48CD-861B-6B812849A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i="1" dirty="0" smtClean="0"/>
              <a:t>OKLAHOMA MEDICAL/HEALTH RESPONSE TO A NEW MADRID EARTHQUAKE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876800"/>
            <a:ext cx="6477000" cy="14298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Michael Murphy, EMT-P, M.S.</a:t>
            </a:r>
          </a:p>
          <a:p>
            <a:pPr>
              <a:buNone/>
            </a:pPr>
            <a:r>
              <a:rPr lang="en-US" dirty="0" smtClean="0"/>
              <a:t>MMRS Director</a:t>
            </a:r>
          </a:p>
          <a:p>
            <a:pPr>
              <a:buNone/>
            </a:pPr>
            <a:r>
              <a:rPr lang="en-US" dirty="0" smtClean="0"/>
              <a:t>Emergency Medical Services Authority</a:t>
            </a:r>
          </a:p>
          <a:p>
            <a:pPr>
              <a:buNone/>
            </a:pPr>
            <a:r>
              <a:rPr lang="en-US" dirty="0" smtClean="0"/>
              <a:t>April 26, 2012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5486400"/>
            <a:ext cx="1607344" cy="810064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458200" cy="914400"/>
          </a:xfrm>
        </p:spPr>
        <p:txBody>
          <a:bodyPr/>
          <a:lstStyle/>
          <a:p>
            <a:pPr algn="ctr"/>
            <a:r>
              <a:rPr lang="en-US" dirty="0" smtClean="0"/>
              <a:t>RULE #4  Restraint Won’t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b="1" dirty="0" smtClean="0">
                <a:solidFill>
                  <a:srgbClr val="FFFF00"/>
                </a:solidFill>
              </a:rPr>
              <a:t>“DO Something….”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Unfortunately, several forces will come into play to destroy this process.</a:t>
            </a:r>
          </a:p>
          <a:p>
            <a:pPr lvl="1"/>
            <a:r>
              <a:rPr lang="en-US" dirty="0" smtClean="0"/>
              <a:t>Sense of urgency/crisis</a:t>
            </a:r>
          </a:p>
          <a:p>
            <a:pPr lvl="1"/>
            <a:r>
              <a:rPr lang="en-US" dirty="0" smtClean="0"/>
              <a:t>Uncontrolled response</a:t>
            </a:r>
          </a:p>
          <a:p>
            <a:pPr lvl="1"/>
            <a:r>
              <a:rPr lang="en-US" dirty="0" smtClean="0"/>
              <a:t>Media</a:t>
            </a:r>
          </a:p>
          <a:p>
            <a:pPr lvl="1"/>
            <a:r>
              <a:rPr lang="en-US" dirty="0" smtClean="0"/>
              <a:t>Public Safety</a:t>
            </a:r>
          </a:p>
          <a:p>
            <a:pPr lvl="1"/>
            <a:r>
              <a:rPr lang="en-US" dirty="0" smtClean="0"/>
              <a:t>Politics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3568259" cy="247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edia_ct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8294" y="3810000"/>
            <a:ext cx="2297206" cy="2857500"/>
          </a:xfrm>
          <a:prstGeom prst="rect">
            <a:avLst/>
          </a:prstGeom>
        </p:spPr>
      </p:pic>
      <p:pic>
        <p:nvPicPr>
          <p:cNvPr id="7" name="Picture 6" descr="social med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4562" y="4641317"/>
            <a:ext cx="2409438" cy="2216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Rule #5  Locals Have Stuff—Lots of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Impact States have been aware of risk for sometime.</a:t>
            </a:r>
          </a:p>
          <a:p>
            <a:r>
              <a:rPr lang="en-US" dirty="0" smtClean="0"/>
              <a:t>Equipment Caches and specialized equipment exists in region.</a:t>
            </a:r>
          </a:p>
          <a:p>
            <a:r>
              <a:rPr lang="en-US" dirty="0" smtClean="0"/>
              <a:t>Caches located in-state but out of impact area.</a:t>
            </a:r>
            <a:endParaRPr lang="en-US" dirty="0"/>
          </a:p>
        </p:txBody>
      </p:sp>
      <p:pic>
        <p:nvPicPr>
          <p:cNvPr id="6" name="Picture 5" descr="Tennessee trail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1828800"/>
            <a:ext cx="3124200" cy="2015110"/>
          </a:xfrm>
          <a:prstGeom prst="rect">
            <a:avLst/>
          </a:prstGeom>
        </p:spPr>
      </p:pic>
      <p:pic>
        <p:nvPicPr>
          <p:cNvPr id="7" name="Picture 6" descr="walm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4648200"/>
            <a:ext cx="2466975" cy="1847850"/>
          </a:xfrm>
          <a:prstGeom prst="rect">
            <a:avLst/>
          </a:prstGeom>
        </p:spPr>
      </p:pic>
      <p:pic>
        <p:nvPicPr>
          <p:cNvPr id="5" name="Content Placeholder 4" descr="MO%20DMT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05400" y="3657600"/>
            <a:ext cx="2026580" cy="15467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Rule #6 There are Others Out There……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332037"/>
            <a:ext cx="5105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41 other states and the federal government willing and able to provide support</a:t>
            </a:r>
          </a:p>
          <a:p>
            <a:r>
              <a:rPr lang="en-US" dirty="0" smtClean="0"/>
              <a:t>EMAC process used for state-to-state sharing of resources—slow</a:t>
            </a:r>
          </a:p>
          <a:p>
            <a:r>
              <a:rPr lang="en-US" dirty="0" smtClean="0"/>
              <a:t>Oklahoma has the advantage/disadvantage of being close </a:t>
            </a:r>
            <a:endParaRPr lang="en-US" dirty="0"/>
          </a:p>
        </p:txBody>
      </p:sp>
      <p:pic>
        <p:nvPicPr>
          <p:cNvPr id="5" name="Content Placeholder 4" descr="us map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4444315"/>
            <a:ext cx="3673576" cy="24136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Emergency Management Assistance Compact</a:t>
            </a:r>
          </a:p>
          <a:p>
            <a:r>
              <a:rPr lang="en-US" dirty="0" smtClean="0"/>
              <a:t>Means for States to obtain resources from other States.</a:t>
            </a:r>
          </a:p>
          <a:p>
            <a:r>
              <a:rPr lang="en-US" dirty="0" smtClean="0"/>
              <a:t>Methodical and Slow (see Rule #3)—contract between two states and outlines use, conditions, and return of resources.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6096000"/>
            <a:ext cx="1066800" cy="76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Emergency Management Assistance Compact</a:t>
            </a:r>
          </a:p>
          <a:p>
            <a:r>
              <a:rPr lang="en-US" dirty="0" smtClean="0"/>
              <a:t>Means for States to obtain resources from other States.</a:t>
            </a:r>
          </a:p>
          <a:p>
            <a:r>
              <a:rPr lang="en-US" dirty="0" smtClean="0"/>
              <a:t>Methodical and Slow (see Rule #3)—contract between two states and outlines use, conditions, and return of resources.</a:t>
            </a:r>
          </a:p>
          <a:p>
            <a:r>
              <a:rPr lang="en-US" dirty="0" smtClean="0"/>
              <a:t>Tends to be too slow on occasion (see Rule #4)—assets used by other means</a:t>
            </a:r>
          </a:p>
          <a:p>
            <a:r>
              <a:rPr lang="en-US" dirty="0" smtClean="0"/>
              <a:t>Bidding Process for EMAC—can be frustrating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6096000"/>
            <a:ext cx="1066800" cy="76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Rule #7  May be Better to Receive than to Give</a:t>
            </a:r>
            <a:endParaRPr lang="en-US" dirty="0"/>
          </a:p>
        </p:txBody>
      </p:sp>
      <p:pic>
        <p:nvPicPr>
          <p:cNvPr id="6" name="Content Placeholder 5" descr="Lucen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0" y="1905000"/>
            <a:ext cx="2286000" cy="1714500"/>
          </a:xfrm>
        </p:spPr>
      </p:pic>
      <p:pic>
        <p:nvPicPr>
          <p:cNvPr id="5" name="Content Placeholder 4" descr="IMG_0723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26945" y="3135269"/>
            <a:ext cx="2896985" cy="179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v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7025" y="5010150"/>
            <a:ext cx="2466975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2438400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Real possibility of a mass migration of both evacuees and patients</a:t>
            </a:r>
          </a:p>
          <a:p>
            <a:endParaRPr lang="en-US" sz="2800" dirty="0"/>
          </a:p>
          <a:p>
            <a:r>
              <a:rPr lang="en-US" sz="2800" dirty="0" smtClean="0"/>
              <a:t>Infrastructure Disaster Over There……..</a:t>
            </a:r>
          </a:p>
          <a:p>
            <a:endParaRPr lang="en-US" sz="2800" dirty="0"/>
          </a:p>
          <a:p>
            <a:r>
              <a:rPr lang="en-US" sz="2800" dirty="0" smtClean="0"/>
              <a:t>Humanitarian Disaster Here……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So….What is Oklahoma’s Medical/Health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332037"/>
            <a:ext cx="5486400" cy="4525963"/>
          </a:xfrm>
        </p:spPr>
        <p:txBody>
          <a:bodyPr/>
          <a:lstStyle/>
          <a:p>
            <a:r>
              <a:rPr lang="en-US" dirty="0" smtClean="0"/>
              <a:t>Assess Impact to State</a:t>
            </a:r>
          </a:p>
          <a:p>
            <a:r>
              <a:rPr lang="en-US" dirty="0" smtClean="0"/>
              <a:t>Situational Awareness to and from the Medical/Health System</a:t>
            </a:r>
          </a:p>
          <a:p>
            <a:r>
              <a:rPr lang="en-US" dirty="0" smtClean="0"/>
              <a:t>Resource Assessment (on-going)</a:t>
            </a:r>
          </a:p>
          <a:p>
            <a:r>
              <a:rPr lang="en-US" dirty="0" smtClean="0"/>
              <a:t>Capacity Assessment (on-going)</a:t>
            </a:r>
          </a:p>
          <a:p>
            <a:r>
              <a:rPr lang="en-US" dirty="0" smtClean="0"/>
              <a:t>Solid Communication Lines with Feds and Impacted States</a:t>
            </a:r>
          </a:p>
          <a:p>
            <a:r>
              <a:rPr lang="en-US" dirty="0" smtClean="0"/>
              <a:t>Provide/Request Resources via EMAC or Stafford Act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Oklahoma Flag Fly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9800" y="2667000"/>
            <a:ext cx="2906322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So….What is Oklahoma’s Medical/Health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332037"/>
            <a:ext cx="5486400" cy="4525963"/>
          </a:xfrm>
        </p:spPr>
        <p:txBody>
          <a:bodyPr/>
          <a:lstStyle/>
          <a:p>
            <a:r>
              <a:rPr lang="en-US" dirty="0" smtClean="0"/>
              <a:t>In Other Words:  “IT DEPENDS”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Oklahoma Flag Fly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9800" y="2667000"/>
            <a:ext cx="2906322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So….What is Oklahoma’s Medical/Health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332037"/>
            <a:ext cx="5486400" cy="4525963"/>
          </a:xfrm>
        </p:spPr>
        <p:txBody>
          <a:bodyPr/>
          <a:lstStyle/>
          <a:p>
            <a:r>
              <a:rPr lang="en-US" dirty="0" smtClean="0"/>
              <a:t>In Other Words:  “IT DEPENDS”</a:t>
            </a:r>
          </a:p>
          <a:p>
            <a:pPr lvl="1"/>
            <a:r>
              <a:rPr lang="en-US" dirty="0" smtClean="0"/>
              <a:t>Immediate Impact to the State of Oklahoma..Is there damage?</a:t>
            </a:r>
          </a:p>
        </p:txBody>
      </p:sp>
      <p:pic>
        <p:nvPicPr>
          <p:cNvPr id="5" name="Content Placeholder 4" descr="Oklahoma Flag Fly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9800" y="2667000"/>
            <a:ext cx="2906322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So….What is Oklahoma’s Medical/Health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332037"/>
            <a:ext cx="5486400" cy="4525963"/>
          </a:xfrm>
        </p:spPr>
        <p:txBody>
          <a:bodyPr/>
          <a:lstStyle/>
          <a:p>
            <a:r>
              <a:rPr lang="en-US" dirty="0" smtClean="0"/>
              <a:t>In Other Words:  “IT DEPENDS”</a:t>
            </a:r>
          </a:p>
          <a:p>
            <a:pPr lvl="1"/>
            <a:r>
              <a:rPr lang="en-US" dirty="0" smtClean="0"/>
              <a:t>Immediate Impact to the State of Oklahoma..Is there damage?</a:t>
            </a:r>
          </a:p>
          <a:p>
            <a:pPr lvl="1"/>
            <a:r>
              <a:rPr lang="en-US" dirty="0" smtClean="0"/>
              <a:t>Potential Impact from Reception of Evacuees and Patients—How many are coming?</a:t>
            </a:r>
          </a:p>
        </p:txBody>
      </p:sp>
      <p:pic>
        <p:nvPicPr>
          <p:cNvPr id="5" name="Content Placeholder 4" descr="Oklahoma Flag Fly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9800" y="2667000"/>
            <a:ext cx="2906322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Madrid Impact States</a:t>
            </a:r>
            <a:endParaRPr lang="en-US" dirty="0"/>
          </a:p>
        </p:txBody>
      </p:sp>
      <p:pic>
        <p:nvPicPr>
          <p:cNvPr id="6" name="Content Placeholder 5" descr="New Madrid State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47799" y="1676400"/>
            <a:ext cx="6525381" cy="49530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2332037"/>
            <a:ext cx="4038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So….What is Oklahoma’s Medical/Health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332037"/>
            <a:ext cx="5486400" cy="4525963"/>
          </a:xfrm>
        </p:spPr>
        <p:txBody>
          <a:bodyPr/>
          <a:lstStyle/>
          <a:p>
            <a:r>
              <a:rPr lang="en-US" dirty="0" smtClean="0"/>
              <a:t>In Other Words:  “IT DEPENDS”</a:t>
            </a:r>
          </a:p>
          <a:p>
            <a:pPr lvl="1"/>
            <a:r>
              <a:rPr lang="en-US" dirty="0" smtClean="0"/>
              <a:t>Immediate Impact to the State of Oklahoma..Is there damage?</a:t>
            </a:r>
          </a:p>
          <a:p>
            <a:pPr lvl="1"/>
            <a:r>
              <a:rPr lang="en-US" dirty="0" smtClean="0"/>
              <a:t>Potential Impact from Reception of Evacuees and Patients—How many are coming?</a:t>
            </a:r>
          </a:p>
          <a:p>
            <a:pPr lvl="1"/>
            <a:r>
              <a:rPr lang="en-US" dirty="0" smtClean="0"/>
              <a:t>Resource Availability</a:t>
            </a:r>
          </a:p>
        </p:txBody>
      </p:sp>
      <p:pic>
        <p:nvPicPr>
          <p:cNvPr id="5" name="Content Placeholder 4" descr="Oklahoma Flag Fly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9800" y="2667000"/>
            <a:ext cx="2906322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So….What is Oklahoma’s Medical/Health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332037"/>
            <a:ext cx="5486400" cy="4525963"/>
          </a:xfrm>
        </p:spPr>
        <p:txBody>
          <a:bodyPr/>
          <a:lstStyle/>
          <a:p>
            <a:r>
              <a:rPr lang="en-US" dirty="0" smtClean="0"/>
              <a:t>In Other Words:  “IT DEPENDS”</a:t>
            </a:r>
          </a:p>
          <a:p>
            <a:pPr lvl="1"/>
            <a:r>
              <a:rPr lang="en-US" dirty="0" smtClean="0"/>
              <a:t>Immediate Impact to the State of Oklahoma..Is there damage?</a:t>
            </a:r>
          </a:p>
          <a:p>
            <a:pPr lvl="1"/>
            <a:r>
              <a:rPr lang="en-US" dirty="0" smtClean="0"/>
              <a:t>Potential Impact from Reception of Evacuees and Patients—How many are coming?</a:t>
            </a:r>
          </a:p>
          <a:p>
            <a:pPr lvl="1"/>
            <a:r>
              <a:rPr lang="en-US" dirty="0" smtClean="0"/>
              <a:t>Resource Availability</a:t>
            </a:r>
          </a:p>
          <a:p>
            <a:pPr lvl="1"/>
            <a:r>
              <a:rPr lang="en-US" dirty="0" smtClean="0"/>
              <a:t>Requests for Resources Via EMAC and/or Federal Government</a:t>
            </a:r>
          </a:p>
        </p:txBody>
      </p:sp>
      <p:pic>
        <p:nvPicPr>
          <p:cNvPr id="5" name="Content Placeholder 4" descr="Oklahoma Flag Fly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9800" y="2667000"/>
            <a:ext cx="2906322" cy="2286000"/>
          </a:xfrm>
        </p:spPr>
      </p:pic>
      <p:pic>
        <p:nvPicPr>
          <p:cNvPr id="6" name="Picture 5" descr="OSDH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5715000"/>
            <a:ext cx="2088173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So..If We Can Help--How?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33625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Air Assets</a:t>
            </a:r>
          </a:p>
          <a:p>
            <a:r>
              <a:rPr lang="en-US" dirty="0" smtClean="0"/>
              <a:t>Experienced Personnel</a:t>
            </a:r>
          </a:p>
          <a:p>
            <a:r>
              <a:rPr lang="en-US" dirty="0" smtClean="0"/>
              <a:t>Intact Infrastructure/Money</a:t>
            </a:r>
          </a:p>
          <a:p>
            <a:r>
              <a:rPr lang="en-US" dirty="0" smtClean="0"/>
              <a:t>Intact Medical System</a:t>
            </a:r>
          </a:p>
          <a:p>
            <a:r>
              <a:rPr lang="en-US" dirty="0" smtClean="0"/>
              <a:t>Communication and Coordination System</a:t>
            </a:r>
          </a:p>
          <a:p>
            <a:r>
              <a:rPr lang="en-US" dirty="0" smtClean="0"/>
              <a:t>Response Teams</a:t>
            </a:r>
          </a:p>
          <a:p>
            <a:r>
              <a:rPr lang="en-US" dirty="0" smtClean="0"/>
              <a:t>Hard Assets: Regional Response System</a:t>
            </a:r>
          </a:p>
        </p:txBody>
      </p:sp>
      <p:pic>
        <p:nvPicPr>
          <p:cNvPr id="5" name="Content Placeholder 4" descr="Northridge light fixtur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3657600"/>
            <a:ext cx="3344862" cy="2573496"/>
          </a:xfrm>
        </p:spPr>
      </p:pic>
      <p:pic>
        <p:nvPicPr>
          <p:cNvPr id="6" name="Picture 5" descr="closed due to damag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0700" y="1447800"/>
            <a:ext cx="35433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Assets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336256" cy="4525963"/>
          </a:xfrm>
        </p:spPr>
        <p:txBody>
          <a:bodyPr/>
          <a:lstStyle/>
          <a:p>
            <a:r>
              <a:rPr lang="en-US" dirty="0" smtClean="0"/>
              <a:t>Observation/Assessment</a:t>
            </a:r>
          </a:p>
          <a:p>
            <a:r>
              <a:rPr lang="en-US" dirty="0" smtClean="0"/>
              <a:t>Rescue</a:t>
            </a:r>
          </a:p>
          <a:p>
            <a:r>
              <a:rPr lang="en-US" dirty="0" smtClean="0"/>
              <a:t>Patient Treatment</a:t>
            </a:r>
          </a:p>
          <a:p>
            <a:r>
              <a:rPr lang="en-US" dirty="0" smtClean="0"/>
              <a:t>Patient Movement</a:t>
            </a:r>
          </a:p>
        </p:txBody>
      </p:sp>
      <p:pic>
        <p:nvPicPr>
          <p:cNvPr id="8" name="Content Placeholder 7" descr="MediFlight226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40687" y="4800601"/>
            <a:ext cx="2626963" cy="2057400"/>
          </a:xfrm>
        </p:spPr>
      </p:pic>
      <p:pic>
        <p:nvPicPr>
          <p:cNvPr id="10" name="Picture 9" descr="Tulsa life fligh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124200"/>
            <a:ext cx="2619048" cy="1752381"/>
          </a:xfrm>
          <a:prstGeom prst="rect">
            <a:avLst/>
          </a:prstGeom>
        </p:spPr>
      </p:pic>
      <p:pic>
        <p:nvPicPr>
          <p:cNvPr id="11" name="Picture 10" descr="Air Ev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4419600"/>
            <a:ext cx="2600325" cy="1752600"/>
          </a:xfrm>
          <a:prstGeom prst="rect">
            <a:avLst/>
          </a:prstGeom>
        </p:spPr>
      </p:pic>
      <p:pic>
        <p:nvPicPr>
          <p:cNvPr id="9" name="Picture 8" descr="eagle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1828800"/>
            <a:ext cx="2847975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Experienced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7689056" cy="4401699"/>
          </a:xfrm>
        </p:spPr>
        <p:txBody>
          <a:bodyPr>
            <a:normAutofit/>
          </a:bodyPr>
          <a:lstStyle/>
          <a:p>
            <a:r>
              <a:rPr lang="en-US" dirty="0" smtClean="0"/>
              <a:t>Oklahoma “enjoys” a rather large cadre of personnel that have experienced the rather challenging process of managing a disaster….</a:t>
            </a:r>
          </a:p>
          <a:p>
            <a:r>
              <a:rPr lang="en-US" dirty="0" smtClean="0"/>
              <a:t>Personnel can be sent to assist an impact state or, just as importantly, stay in Oklahoma to manage an effective support role. </a:t>
            </a:r>
          </a:p>
          <a:p>
            <a:r>
              <a:rPr lang="en-US" dirty="0" smtClean="0"/>
              <a:t>Oklahoma also has a group of medical and public health professionals that have deployed to assist other areas in crisis in the past.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Intact Infrastructure/Money</a:t>
            </a:r>
            <a:endParaRPr lang="en-US" dirty="0"/>
          </a:p>
        </p:txBody>
      </p:sp>
      <p:pic>
        <p:nvPicPr>
          <p:cNvPr id="5" name="Content Placeholder 4" descr="dollars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3124200"/>
            <a:ext cx="2066667" cy="2209524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717256" cy="4525963"/>
          </a:xfrm>
        </p:spPr>
        <p:txBody>
          <a:bodyPr/>
          <a:lstStyle/>
          <a:p>
            <a:r>
              <a:rPr lang="en-US" dirty="0" smtClean="0"/>
              <a:t>Oklahoma will likely have an intact infrastructure—something hard to find to the east of the state.</a:t>
            </a:r>
          </a:p>
          <a:p>
            <a:r>
              <a:rPr lang="en-US" dirty="0" smtClean="0"/>
              <a:t>Oklahomans have traditionally been very generous with donations to support agencies</a:t>
            </a:r>
            <a:endParaRPr lang="en-US" dirty="0"/>
          </a:p>
        </p:txBody>
      </p:sp>
      <p:pic>
        <p:nvPicPr>
          <p:cNvPr id="8" name="Picture 7" descr="Tulsa_Skyline_N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0236" y="3352800"/>
            <a:ext cx="2433764" cy="1828800"/>
          </a:xfrm>
          <a:prstGeom prst="rect">
            <a:avLst/>
          </a:prstGeom>
        </p:spPr>
      </p:pic>
      <p:pic>
        <p:nvPicPr>
          <p:cNvPr id="10" name="Picture 9" descr="water fauc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1905000"/>
            <a:ext cx="3314700" cy="138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Intact Medical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76401"/>
            <a:ext cx="4038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Oklahoma will likely also have an intact medical system that may become heavily utilized.  Specialty services will be available to assist referred patients.</a:t>
            </a:r>
          </a:p>
          <a:p>
            <a:r>
              <a:rPr lang="en-US" dirty="0" smtClean="0"/>
              <a:t>OKC is an NDMS City with 200-250 NDMS beds.</a:t>
            </a:r>
          </a:p>
          <a:p>
            <a:r>
              <a:rPr lang="en-US" dirty="0" smtClean="0"/>
              <a:t>OKMRC with 3000 members</a:t>
            </a:r>
            <a:endParaRPr lang="en-US" dirty="0"/>
          </a:p>
        </p:txBody>
      </p:sp>
      <p:pic>
        <p:nvPicPr>
          <p:cNvPr id="5" name="Content Placeholder 4" descr="BaptistMedicalCen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52600"/>
            <a:ext cx="4787340" cy="3040741"/>
          </a:xfrm>
        </p:spPr>
      </p:pic>
      <p:pic>
        <p:nvPicPr>
          <p:cNvPr id="6" name="Picture 2" descr="MRC webs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14222"/>
            <a:ext cx="3581400" cy="274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Communication and Coordination Systems (RMRS)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038600" cy="4525963"/>
          </a:xfrm>
        </p:spPr>
        <p:txBody>
          <a:bodyPr/>
          <a:lstStyle/>
          <a:p>
            <a:r>
              <a:rPr lang="en-US" dirty="0" smtClean="0"/>
              <a:t>The Regional Medical Response System (RMRS)</a:t>
            </a:r>
          </a:p>
          <a:p>
            <a:r>
              <a:rPr lang="en-US" dirty="0" smtClean="0"/>
              <a:t>Medical Emergency Response Centers (MERC)</a:t>
            </a:r>
          </a:p>
          <a:p>
            <a:r>
              <a:rPr lang="en-US" dirty="0" smtClean="0"/>
              <a:t>Situation Room-OSDH</a:t>
            </a:r>
          </a:p>
          <a:p>
            <a:r>
              <a:rPr lang="en-US" dirty="0" smtClean="0"/>
              <a:t>MACC</a:t>
            </a:r>
            <a:endParaRPr lang="en-US" dirty="0"/>
          </a:p>
        </p:txBody>
      </p:sp>
      <p:pic>
        <p:nvPicPr>
          <p:cNvPr id="5" name="Content Placeholder 4" descr="MERC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2133600"/>
            <a:ext cx="4038600" cy="2442507"/>
          </a:xfrm>
        </p:spPr>
      </p:pic>
      <p:pic>
        <p:nvPicPr>
          <p:cNvPr id="7" name="Picture 6" descr="RMRS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4550" y="4343400"/>
            <a:ext cx="3219450" cy="155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Hard Assets: OSDH/RMRS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7620000" cy="5316099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 smtClean="0"/>
              <a:t>Western Shelter System</a:t>
            </a:r>
          </a:p>
          <a:p>
            <a:pPr lvl="2"/>
            <a:r>
              <a:rPr lang="en-US" dirty="0" smtClean="0"/>
              <a:t>Build 200 bed field hospital</a:t>
            </a:r>
          </a:p>
          <a:p>
            <a:pPr lvl="1"/>
            <a:endParaRPr lang="en-US" dirty="0" smtClean="0"/>
          </a:p>
          <a:p>
            <a:pPr lvl="1"/>
            <a:r>
              <a:rPr lang="en-US" sz="2800" dirty="0" smtClean="0"/>
              <a:t>Generators</a:t>
            </a:r>
          </a:p>
          <a:p>
            <a:pPr lvl="2"/>
            <a:r>
              <a:rPr lang="en-US" dirty="0" smtClean="0"/>
              <a:t>70kw on trailer</a:t>
            </a:r>
          </a:p>
          <a:p>
            <a:pPr lvl="2"/>
            <a:endParaRPr lang="en-US" dirty="0" smtClean="0"/>
          </a:p>
          <a:p>
            <a:pPr lvl="1"/>
            <a:r>
              <a:rPr lang="en-US" sz="2800" dirty="0" smtClean="0"/>
              <a:t>Water Purification</a:t>
            </a:r>
          </a:p>
          <a:p>
            <a:pPr lvl="2"/>
            <a:r>
              <a:rPr lang="en-US" dirty="0" smtClean="0"/>
              <a:t>1 large</a:t>
            </a:r>
          </a:p>
          <a:p>
            <a:pPr lvl="2"/>
            <a:r>
              <a:rPr lang="en-US" dirty="0" smtClean="0"/>
              <a:t>2 small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sz="2800" dirty="0" smtClean="0"/>
              <a:t>Mass Fatality</a:t>
            </a:r>
          </a:p>
          <a:p>
            <a:pPr lvl="2"/>
            <a:r>
              <a:rPr lang="en-US" dirty="0" smtClean="0"/>
              <a:t>MERC System</a:t>
            </a:r>
          </a:p>
          <a:p>
            <a:pPr lvl="2"/>
            <a:r>
              <a:rPr lang="en-US" dirty="0" smtClean="0"/>
              <a:t>(1) Semi-Trailer</a:t>
            </a:r>
          </a:p>
          <a:p>
            <a:pPr lvl="2"/>
            <a:r>
              <a:rPr lang="en-US" dirty="0" smtClean="0"/>
              <a:t>(2)  Trailers- 28 bodies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9" name="Content Placeholder 8" descr="western shelter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276600"/>
            <a:ext cx="3591339" cy="23898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Hard Assets: Regional Response System (OKOHS)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SUSAR</a:t>
            </a:r>
          </a:p>
          <a:p>
            <a:r>
              <a:rPr lang="en-US" dirty="0" smtClean="0"/>
              <a:t>CBRNE Response</a:t>
            </a:r>
          </a:p>
          <a:p>
            <a:r>
              <a:rPr lang="en-US" dirty="0" smtClean="0"/>
              <a:t>Mass Decontamination</a:t>
            </a:r>
          </a:p>
          <a:p>
            <a:r>
              <a:rPr lang="en-US" dirty="0" smtClean="0"/>
              <a:t>Technical Rescue Units</a:t>
            </a:r>
          </a:p>
          <a:p>
            <a:r>
              <a:rPr lang="en-US" dirty="0" smtClean="0"/>
              <a:t>Mass Casualty Trailers</a:t>
            </a:r>
          </a:p>
          <a:p>
            <a:r>
              <a:rPr lang="en-US" dirty="0" smtClean="0"/>
              <a:t>Technical Rescue Trailers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Agricultural Response Trailers</a:t>
            </a:r>
          </a:p>
          <a:p>
            <a:r>
              <a:rPr lang="en-US" dirty="0" smtClean="0"/>
              <a:t>Command Trailers</a:t>
            </a:r>
          </a:p>
          <a:p>
            <a:r>
              <a:rPr lang="en-US" dirty="0" smtClean="0"/>
              <a:t>REMSS Large Trailers</a:t>
            </a:r>
          </a:p>
          <a:p>
            <a:r>
              <a:rPr lang="en-US" dirty="0" smtClean="0"/>
              <a:t>REMSS Medium and Bantam Trailers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924800" y="1143000"/>
            <a:ext cx="2057400" cy="2438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752601"/>
            <a:ext cx="75438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Understand the complexity involved when formulating plans or a response to an incident</a:t>
            </a:r>
          </a:p>
          <a:p>
            <a:r>
              <a:rPr lang="en-US" dirty="0" smtClean="0"/>
              <a:t>Understand key components of a successful response—and forces aligned to thwart</a:t>
            </a:r>
          </a:p>
          <a:p>
            <a:r>
              <a:rPr lang="en-US" dirty="0" smtClean="0"/>
              <a:t>Understand the dual nature of Oklahoma’s response role</a:t>
            </a:r>
          </a:p>
          <a:p>
            <a:r>
              <a:rPr lang="en-US" dirty="0" smtClean="0"/>
              <a:t>Understand the unique resources that may be offered by Oklahoma.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Hard Assets: Regional Response System (OKOHS)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State Urban Search and Rescue (SUSAR)</a:t>
            </a:r>
          </a:p>
          <a:p>
            <a:r>
              <a:rPr lang="en-US" dirty="0" smtClean="0"/>
              <a:t>2 units (OKC/Tulsa)</a:t>
            </a:r>
          </a:p>
          <a:p>
            <a:r>
              <a:rPr lang="en-US" dirty="0" smtClean="0"/>
              <a:t>Identical to FEMA USAR</a:t>
            </a:r>
          </a:p>
          <a:p>
            <a:pPr lvl="1"/>
            <a:r>
              <a:rPr lang="en-US" dirty="0" smtClean="0"/>
              <a:t>3 quad 4x4 trucks 1 ton</a:t>
            </a:r>
          </a:p>
          <a:p>
            <a:pPr lvl="1"/>
            <a:r>
              <a:rPr lang="en-US" dirty="0" smtClean="0"/>
              <a:t>Bobcat</a:t>
            </a:r>
          </a:p>
          <a:p>
            <a:pPr lvl="1"/>
            <a:r>
              <a:rPr lang="en-US" dirty="0" smtClean="0"/>
              <a:t>Trailer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SUSAR 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76600" y="4572000"/>
            <a:ext cx="5650312" cy="21430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Hard Assets: Regional Response System (OKOHS)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(13) Intermediate CBRNE Trailers:</a:t>
            </a:r>
          </a:p>
          <a:p>
            <a:pPr lvl="1"/>
            <a:r>
              <a:rPr lang="en-US" dirty="0" smtClean="0"/>
              <a:t>Command Center</a:t>
            </a:r>
          </a:p>
          <a:p>
            <a:pPr lvl="1"/>
            <a:r>
              <a:rPr lang="en-US" dirty="0" err="1" smtClean="0"/>
              <a:t>Haz</a:t>
            </a:r>
            <a:r>
              <a:rPr lang="en-US" dirty="0" smtClean="0"/>
              <a:t>-Mat Mitigation</a:t>
            </a:r>
          </a:p>
          <a:p>
            <a:pPr lvl="1"/>
            <a:r>
              <a:rPr lang="en-US" dirty="0" smtClean="0"/>
              <a:t>Light Tower</a:t>
            </a:r>
          </a:p>
          <a:p>
            <a:pPr lvl="1"/>
            <a:r>
              <a:rPr lang="en-US" dirty="0" smtClean="0"/>
              <a:t>Generators</a:t>
            </a:r>
          </a:p>
          <a:p>
            <a:pPr lvl="1"/>
            <a:r>
              <a:rPr lang="en-US" dirty="0" smtClean="0"/>
              <a:t>Satellite </a:t>
            </a:r>
            <a:r>
              <a:rPr lang="en-US" dirty="0" err="1" smtClean="0"/>
              <a:t>Commo</a:t>
            </a:r>
            <a:endParaRPr lang="en-US" dirty="0"/>
          </a:p>
        </p:txBody>
      </p:sp>
      <p:pic>
        <p:nvPicPr>
          <p:cNvPr id="5" name="Content Placeholder 4" descr="Intermediate CBR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9050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Hard Assets: Regional Response System (OKOHS)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5403056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(2) Mass Decontamination Units</a:t>
            </a:r>
          </a:p>
          <a:p>
            <a:pPr lvl="1"/>
            <a:r>
              <a:rPr lang="en-US" dirty="0" err="1" smtClean="0"/>
              <a:t>Decon</a:t>
            </a:r>
            <a:r>
              <a:rPr lang="en-US" dirty="0" smtClean="0"/>
              <a:t> Showers/Hot Water</a:t>
            </a:r>
          </a:p>
          <a:p>
            <a:pPr lvl="1"/>
            <a:r>
              <a:rPr lang="en-US" dirty="0" smtClean="0"/>
              <a:t>Rehab Support</a:t>
            </a:r>
          </a:p>
          <a:p>
            <a:pPr lvl="1"/>
            <a:r>
              <a:rPr lang="en-US" dirty="0" smtClean="0"/>
              <a:t>Medical Support</a:t>
            </a:r>
          </a:p>
          <a:p>
            <a:pPr lvl="1"/>
            <a:r>
              <a:rPr lang="en-US" dirty="0" smtClean="0"/>
              <a:t>Staging Area Support</a:t>
            </a:r>
            <a:endParaRPr lang="en-US" dirty="0"/>
          </a:p>
        </p:txBody>
      </p:sp>
      <p:pic>
        <p:nvPicPr>
          <p:cNvPr id="5" name="Content Placeholder 4" descr="Mass Decontaminaiton Un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3352800"/>
            <a:ext cx="4038600" cy="3030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Hard Assets: Regional Response System (OKOHS)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332037"/>
            <a:ext cx="42672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(24) Small </a:t>
            </a:r>
            <a:r>
              <a:rPr lang="en-US" b="1" dirty="0" err="1" smtClean="0">
                <a:solidFill>
                  <a:srgbClr val="FFFF00"/>
                </a:solidFill>
              </a:rPr>
              <a:t>Decon</a:t>
            </a:r>
            <a:r>
              <a:rPr lang="en-US" b="1" dirty="0" smtClean="0">
                <a:solidFill>
                  <a:srgbClr val="FFFF00"/>
                </a:solidFill>
              </a:rPr>
              <a:t> Units</a:t>
            </a:r>
          </a:p>
          <a:p>
            <a:r>
              <a:rPr lang="en-US" dirty="0" smtClean="0"/>
              <a:t>Shelter/Shower Tent</a:t>
            </a:r>
          </a:p>
          <a:p>
            <a:r>
              <a:rPr lang="en-US" dirty="0" smtClean="0"/>
              <a:t>Generator</a:t>
            </a:r>
            <a:endParaRPr lang="en-US" dirty="0"/>
          </a:p>
        </p:txBody>
      </p:sp>
      <p:pic>
        <p:nvPicPr>
          <p:cNvPr id="5" name="Content Placeholder 4" descr="Small Decon Uni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8" y="2517712"/>
            <a:ext cx="4038600" cy="3030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Hard Assets: Regional Response System (OKOHS)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(10) Technical Rescue Units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(13) Small Rescue Units</a:t>
            </a:r>
          </a:p>
          <a:p>
            <a:pPr lvl="1"/>
            <a:r>
              <a:rPr lang="en-US" dirty="0" smtClean="0"/>
              <a:t>Generators</a:t>
            </a:r>
          </a:p>
          <a:p>
            <a:pPr lvl="1"/>
            <a:r>
              <a:rPr lang="en-US" dirty="0" smtClean="0"/>
              <a:t>Cascade System</a:t>
            </a:r>
          </a:p>
          <a:p>
            <a:pPr lvl="1"/>
            <a:r>
              <a:rPr lang="en-US" dirty="0" smtClean="0"/>
              <a:t>Extrication Tools</a:t>
            </a:r>
          </a:p>
          <a:p>
            <a:pPr lvl="1"/>
            <a:r>
              <a:rPr lang="en-US" dirty="0" smtClean="0"/>
              <a:t>Light Towers</a:t>
            </a:r>
            <a:endParaRPr lang="en-US" dirty="0"/>
          </a:p>
        </p:txBody>
      </p:sp>
      <p:pic>
        <p:nvPicPr>
          <p:cNvPr id="5" name="Content Placeholder 4" descr="Technical Rescue Un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8" y="2517712"/>
            <a:ext cx="4038600" cy="3030664"/>
          </a:xfrm>
        </p:spPr>
      </p:pic>
      <p:pic>
        <p:nvPicPr>
          <p:cNvPr id="6" name="Picture 5" descr="Small Rescue Un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876800"/>
            <a:ext cx="29718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Hard Assets: Regional Response System (OKOHS)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564856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(8) Agricultural Response Units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(1) Mobile Agricultural Laboratory</a:t>
            </a:r>
          </a:p>
          <a:p>
            <a:pPr lvl="1"/>
            <a:r>
              <a:rPr lang="en-US" dirty="0" smtClean="0"/>
              <a:t>Clean animals and investigate animal disease outbreak</a:t>
            </a:r>
          </a:p>
          <a:p>
            <a:pPr lvl="1"/>
            <a:r>
              <a:rPr lang="en-US" dirty="0" smtClean="0"/>
              <a:t>State Dept. of Agriculture</a:t>
            </a:r>
            <a:endParaRPr lang="en-US" dirty="0"/>
          </a:p>
        </p:txBody>
      </p:sp>
      <p:pic>
        <p:nvPicPr>
          <p:cNvPr id="5" name="Content Placeholder 4" descr="Agricultural Response Un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304" y="2057400"/>
            <a:ext cx="2336800" cy="1752600"/>
          </a:xfrm>
        </p:spPr>
      </p:pic>
      <p:pic>
        <p:nvPicPr>
          <p:cNvPr id="6" name="Picture 5" descr="Ag Mobile L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038600"/>
            <a:ext cx="2731008" cy="187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Hard Assets: Regional Response System (OKOHS)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(2)Command Units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Command One</a:t>
            </a:r>
          </a:p>
          <a:p>
            <a:pPr lvl="1"/>
            <a:r>
              <a:rPr lang="en-US" dirty="0" smtClean="0"/>
              <a:t>Full Command Post</a:t>
            </a:r>
          </a:p>
          <a:p>
            <a:pPr lvl="1"/>
            <a:r>
              <a:rPr lang="en-US" dirty="0" smtClean="0"/>
              <a:t>Radio Bridging Equipment</a:t>
            </a:r>
          </a:p>
          <a:p>
            <a:pPr lvl="1"/>
            <a:r>
              <a:rPr lang="en-US" dirty="0" smtClean="0"/>
              <a:t>Internet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Command Two</a:t>
            </a:r>
          </a:p>
          <a:p>
            <a:pPr lvl="1"/>
            <a:r>
              <a:rPr lang="en-US" dirty="0" smtClean="0"/>
              <a:t>4X4 Chassis</a:t>
            </a:r>
          </a:p>
          <a:p>
            <a:pPr lvl="1"/>
            <a:r>
              <a:rPr lang="en-US" dirty="0" smtClean="0"/>
              <a:t>Radio Bridging</a:t>
            </a:r>
          </a:p>
          <a:p>
            <a:pPr lvl="1"/>
            <a:r>
              <a:rPr lang="en-US" dirty="0" smtClean="0"/>
              <a:t>Area Internet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Command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03712" y="1981200"/>
            <a:ext cx="2336800" cy="1752600"/>
          </a:xfrm>
        </p:spPr>
      </p:pic>
      <p:pic>
        <p:nvPicPr>
          <p:cNvPr id="6" name="Picture 5" descr="Command 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3858" y="3657600"/>
            <a:ext cx="353935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Hard Assets: Regional Response System (OKOHS)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Regional Emergency Medical Service System (REMSS)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(2) Large Trailers</a:t>
            </a:r>
          </a:p>
          <a:p>
            <a:pPr lvl="1"/>
            <a:r>
              <a:rPr lang="en-US" dirty="0" smtClean="0"/>
              <a:t>200 patients</a:t>
            </a:r>
          </a:p>
          <a:p>
            <a:pPr lvl="1"/>
            <a:r>
              <a:rPr lang="en-US" dirty="0" smtClean="0"/>
              <a:t>Oxygen generation</a:t>
            </a:r>
          </a:p>
          <a:p>
            <a:pPr lvl="1"/>
            <a:r>
              <a:rPr lang="en-US" dirty="0" smtClean="0"/>
              <a:t>Oxygen cascade</a:t>
            </a:r>
          </a:p>
          <a:p>
            <a:pPr lvl="1"/>
            <a:r>
              <a:rPr lang="en-US" dirty="0" smtClean="0"/>
              <a:t>Lights/Generator</a:t>
            </a:r>
          </a:p>
          <a:p>
            <a:pPr lvl="1"/>
            <a:r>
              <a:rPr lang="en-US" dirty="0" smtClean="0"/>
              <a:t>Command Post</a:t>
            </a:r>
          </a:p>
          <a:p>
            <a:pPr lvl="1"/>
            <a:r>
              <a:rPr lang="en-US" dirty="0" smtClean="0"/>
              <a:t>Satellite and Internet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large trailer open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321" y="3334139"/>
            <a:ext cx="3987280" cy="29904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Hard Assets: Regional Response System (OKOHS)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Regional Emergency Medical Service System (REMSS)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(14) Medium</a:t>
            </a:r>
          </a:p>
          <a:p>
            <a:pPr lvl="1"/>
            <a:r>
              <a:rPr lang="en-US" dirty="0" smtClean="0"/>
              <a:t>75-100 Patients</a:t>
            </a:r>
          </a:p>
          <a:p>
            <a:pPr lvl="1"/>
            <a:r>
              <a:rPr lang="en-US" dirty="0" smtClean="0"/>
              <a:t>Generator/Temp Controlled</a:t>
            </a:r>
          </a:p>
          <a:p>
            <a:pPr lvl="1"/>
            <a:r>
              <a:rPr lang="en-US" dirty="0" smtClean="0"/>
              <a:t>72 hour Ops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(15) Bantam</a:t>
            </a:r>
          </a:p>
          <a:p>
            <a:pPr lvl="1"/>
            <a:r>
              <a:rPr lang="en-US" dirty="0" smtClean="0"/>
              <a:t>25 patients</a:t>
            </a:r>
          </a:p>
          <a:p>
            <a:pPr lvl="1"/>
            <a:r>
              <a:rPr lang="en-US" dirty="0" smtClean="0"/>
              <a:t>Pulled by any vehicle</a:t>
            </a:r>
          </a:p>
          <a:p>
            <a:pPr lvl="1"/>
            <a:endParaRPr lang="en-US" dirty="0"/>
          </a:p>
        </p:txBody>
      </p:sp>
      <p:pic>
        <p:nvPicPr>
          <p:cNvPr id="7" name="Content Placeholder 6" descr="banta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7400" y="2419350"/>
            <a:ext cx="2702304" cy="2026727"/>
          </a:xfrm>
        </p:spPr>
      </p:pic>
      <p:pic>
        <p:nvPicPr>
          <p:cNvPr id="8" name="Picture 7" descr="Medium Trai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5905" y="4572000"/>
            <a:ext cx="3082662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May Play 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8298656" cy="47064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Rule #1:  Oklahoma Likely Not Affected</a:t>
            </a:r>
          </a:p>
          <a:p>
            <a:r>
              <a:rPr lang="en-US" dirty="0" smtClean="0"/>
              <a:t>Rule #5:  Impact States Start with Significant Response along with Federal Assets</a:t>
            </a:r>
          </a:p>
          <a:p>
            <a:r>
              <a:rPr lang="en-US" dirty="0" smtClean="0"/>
              <a:t>Rule #2:  Some Self-Dispatch—later regretted</a:t>
            </a:r>
          </a:p>
          <a:p>
            <a:r>
              <a:rPr lang="en-US" dirty="0" smtClean="0"/>
              <a:t>Rule # 3:  Oklahoma begins  slow and </a:t>
            </a:r>
            <a:r>
              <a:rPr lang="en-US" i="1" u="sng" dirty="0" smtClean="0"/>
              <a:t>organized</a:t>
            </a:r>
            <a:r>
              <a:rPr lang="en-US" dirty="0" smtClean="0"/>
              <a:t> assessment and response—slow by design, but too slow and selective for people at first…</a:t>
            </a:r>
          </a:p>
          <a:p>
            <a:r>
              <a:rPr lang="en-US" dirty="0" smtClean="0"/>
              <a:t>Rule #4:  Oklahomans Go to Help—any way they can</a:t>
            </a:r>
          </a:p>
          <a:p>
            <a:r>
              <a:rPr lang="en-US" dirty="0" smtClean="0"/>
              <a:t>Rule #7:  Refugees/Patients Stream into Oklahoma</a:t>
            </a:r>
          </a:p>
          <a:p>
            <a:r>
              <a:rPr lang="en-US" dirty="0" smtClean="0"/>
              <a:t>Rule #6: Nation sends overwhelming response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6124136"/>
            <a:ext cx="3969544" cy="733864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Planning:  Not that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Potentially Catastrophic Event:</a:t>
            </a:r>
          </a:p>
          <a:p>
            <a:pPr lvl="1"/>
            <a:r>
              <a:rPr lang="en-US" dirty="0" smtClean="0"/>
              <a:t>Sudden-24/7/365</a:t>
            </a:r>
          </a:p>
          <a:p>
            <a:pPr lvl="1"/>
            <a:r>
              <a:rPr lang="en-US" dirty="0" smtClean="0"/>
              <a:t>On-going (aftershocks)</a:t>
            </a:r>
          </a:p>
          <a:p>
            <a:pPr lvl="1"/>
            <a:r>
              <a:rPr lang="en-US" dirty="0" smtClean="0"/>
              <a:t>Huge Geographic Area Affected</a:t>
            </a:r>
          </a:p>
          <a:p>
            <a:pPr lvl="1"/>
            <a:r>
              <a:rPr lang="en-US" dirty="0" smtClean="0"/>
              <a:t>Potentially Affect all Aspects of Life</a:t>
            </a:r>
          </a:p>
          <a:p>
            <a:pPr lvl="1"/>
            <a:r>
              <a:rPr lang="en-US" dirty="0" smtClean="0"/>
              <a:t>Infrastructure Damage Dictates Response</a:t>
            </a:r>
          </a:p>
          <a:p>
            <a:pPr lvl="1"/>
            <a:r>
              <a:rPr lang="en-US" dirty="0" smtClean="0"/>
              <a:t>Planning “Assumptions”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447800"/>
            <a:ext cx="4038600" cy="26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718192"/>
            <a:ext cx="2895600" cy="313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8298656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Michael Murphy</a:t>
            </a:r>
          </a:p>
          <a:p>
            <a:pPr>
              <a:buNone/>
            </a:pPr>
            <a:r>
              <a:rPr lang="en-US" sz="2400" dirty="0" smtClean="0"/>
              <a:t>MMRS Director</a:t>
            </a:r>
          </a:p>
          <a:p>
            <a:pPr>
              <a:buNone/>
            </a:pPr>
            <a:r>
              <a:rPr lang="en-US" sz="2400" dirty="0" smtClean="0"/>
              <a:t>Emergency Medical Services Authority</a:t>
            </a:r>
          </a:p>
          <a:p>
            <a:pPr>
              <a:buNone/>
            </a:pPr>
            <a:r>
              <a:rPr lang="en-US" sz="2400" dirty="0" smtClean="0"/>
              <a:t>1111 </a:t>
            </a:r>
            <a:r>
              <a:rPr lang="en-US" sz="2400" dirty="0" err="1" smtClean="0"/>
              <a:t>Classen</a:t>
            </a:r>
            <a:r>
              <a:rPr lang="en-US" sz="2400" dirty="0" smtClean="0"/>
              <a:t> Drive </a:t>
            </a:r>
          </a:p>
          <a:p>
            <a:pPr>
              <a:buNone/>
            </a:pPr>
            <a:r>
              <a:rPr lang="en-US" sz="2400" dirty="0" smtClean="0"/>
              <a:t>Oklahoma City, Oklahoma 73103</a:t>
            </a:r>
          </a:p>
          <a:p>
            <a:pPr>
              <a:buNone/>
            </a:pPr>
            <a:r>
              <a:rPr lang="en-US" sz="2400" dirty="0" smtClean="0"/>
              <a:t>405-297-7059</a:t>
            </a:r>
          </a:p>
          <a:p>
            <a:pPr>
              <a:buNone/>
            </a:pPr>
            <a:r>
              <a:rPr lang="en-US" sz="2400" dirty="0" smtClean="0"/>
              <a:t>murphym@emsa.net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Dog Disaster Carto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0256" y="1981200"/>
            <a:ext cx="4043744" cy="4634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But Quite a Bit Done…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038600" cy="4525963"/>
          </a:xfrm>
        </p:spPr>
        <p:txBody>
          <a:bodyPr/>
          <a:lstStyle/>
          <a:p>
            <a:r>
              <a:rPr lang="en-US" dirty="0" smtClean="0"/>
              <a:t>Active planning and research for decades:</a:t>
            </a:r>
          </a:p>
          <a:p>
            <a:pPr lvl="1"/>
            <a:r>
              <a:rPr lang="en-US" dirty="0" smtClean="0"/>
              <a:t>FEMA</a:t>
            </a:r>
          </a:p>
          <a:p>
            <a:pPr lvl="1"/>
            <a:r>
              <a:rPr lang="en-US" dirty="0" smtClean="0"/>
              <a:t>Corps of Engineers</a:t>
            </a:r>
          </a:p>
          <a:p>
            <a:pPr lvl="1"/>
            <a:r>
              <a:rPr lang="en-US" dirty="0" smtClean="0"/>
              <a:t>Federal Agencies</a:t>
            </a:r>
          </a:p>
          <a:p>
            <a:pPr lvl="1"/>
            <a:r>
              <a:rPr lang="en-US" dirty="0" smtClean="0"/>
              <a:t>Academia</a:t>
            </a:r>
          </a:p>
          <a:p>
            <a:pPr lvl="1"/>
            <a:r>
              <a:rPr lang="en-US" dirty="0" smtClean="0"/>
              <a:t>State  Governments</a:t>
            </a:r>
          </a:p>
          <a:p>
            <a:pPr lvl="1"/>
            <a:r>
              <a:rPr lang="en-US" dirty="0" smtClean="0"/>
              <a:t>Local Governments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3810000"/>
            <a:ext cx="2143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0"/>
            <a:ext cx="2143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9832" y="1219200"/>
            <a:ext cx="2344168" cy="299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Focus on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502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Mitigation:  Steps taken to eliminate risk or reduce the consequences of an incident</a:t>
            </a:r>
          </a:p>
          <a:p>
            <a:pPr lvl="1"/>
            <a:r>
              <a:rPr lang="en-US" dirty="0" smtClean="0"/>
              <a:t>Drills/Education</a:t>
            </a:r>
          </a:p>
          <a:p>
            <a:pPr lvl="1"/>
            <a:r>
              <a:rPr lang="en-US" dirty="0" smtClean="0"/>
              <a:t>Construction Codes</a:t>
            </a:r>
          </a:p>
          <a:p>
            <a:pPr lvl="1"/>
            <a:r>
              <a:rPr lang="en-US" dirty="0" smtClean="0"/>
              <a:t>Retro-fitting</a:t>
            </a:r>
          </a:p>
          <a:p>
            <a:pPr lvl="1"/>
            <a:r>
              <a:rPr lang="en-US" dirty="0" smtClean="0"/>
              <a:t>Research</a:t>
            </a:r>
            <a:endParaRPr lang="en-US" dirty="0"/>
          </a:p>
        </p:txBody>
      </p:sp>
      <p:pic>
        <p:nvPicPr>
          <p:cNvPr id="9" name="Content Placeholder 8" descr="Mitigation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05600" y="1905000"/>
            <a:ext cx="2079462" cy="2696369"/>
          </a:xfrm>
        </p:spPr>
      </p:pic>
      <p:pic>
        <p:nvPicPr>
          <p:cNvPr id="11" name="Picture 10" descr="ShakeOut_JoinUs_300x25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476750"/>
            <a:ext cx="28575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RULE #1:  Impact or Not?</a:t>
            </a:r>
            <a:br>
              <a:rPr lang="en-US" dirty="0" smtClean="0"/>
            </a:br>
            <a:r>
              <a:rPr lang="en-US" b="1" dirty="0" smtClean="0">
                <a:solidFill>
                  <a:srgbClr val="FFFF00"/>
                </a:solidFill>
              </a:rPr>
              <a:t>WE</a:t>
            </a:r>
            <a:r>
              <a:rPr lang="en-US" dirty="0" smtClean="0"/>
              <a:t> Might Need Help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2332037"/>
            <a:ext cx="4038600" cy="4525963"/>
          </a:xfrm>
        </p:spPr>
        <p:txBody>
          <a:bodyPr/>
          <a:lstStyle/>
          <a:p>
            <a:r>
              <a:rPr lang="en-US" dirty="0" smtClean="0"/>
              <a:t>If Oklahoma suffers any damage from the earthquake, the state will be considered an impact state and NOT a support state</a:t>
            </a:r>
          </a:p>
          <a:p>
            <a:r>
              <a:rPr lang="en-US" dirty="0" smtClean="0"/>
              <a:t>Resources from impact state are kept to assist local response</a:t>
            </a:r>
          </a:p>
          <a:p>
            <a:endParaRPr lang="en-US" dirty="0"/>
          </a:p>
        </p:txBody>
      </p:sp>
      <p:pic>
        <p:nvPicPr>
          <p:cNvPr id="8" name="Content Placeholder 7" descr="Loma_prieta_earthquake_fema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3210241"/>
            <a:ext cx="4038600" cy="27695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RULE #2  No Self-Dispatch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Oklahoma resources will not “automatically” respond to any damage area (not officially).</a:t>
            </a:r>
          </a:p>
          <a:p>
            <a:r>
              <a:rPr lang="en-US" dirty="0" smtClean="0"/>
              <a:t>Self-dispatched units can create a situation where needed resources aren’t requested. (Joplin)</a:t>
            </a:r>
            <a:endParaRPr lang="en-US" dirty="0"/>
          </a:p>
        </p:txBody>
      </p:sp>
      <p:pic>
        <p:nvPicPr>
          <p:cNvPr id="5" name="Content Placeholder 4" descr="emsa ambulanc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6966" y="3142456"/>
            <a:ext cx="3604347" cy="24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RULE #3  It Will Need to Take Time and Restraint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TOO MUCH TIME….</a:t>
            </a:r>
          </a:p>
          <a:p>
            <a:endParaRPr lang="en-US" dirty="0" smtClean="0"/>
          </a:p>
          <a:p>
            <a:r>
              <a:rPr lang="en-US" dirty="0" smtClean="0"/>
              <a:t>Need to Assess and come up with a game plan.</a:t>
            </a:r>
          </a:p>
          <a:p>
            <a:r>
              <a:rPr lang="en-US" dirty="0" smtClean="0"/>
              <a:t>Patience, Situational Awareness, and Intelligent Resource Application will win the day</a:t>
            </a:r>
            <a:endParaRPr lang="en-US" dirty="0"/>
          </a:p>
        </p:txBody>
      </p:sp>
      <p:pic>
        <p:nvPicPr>
          <p:cNvPr id="5" name="Content Placeholder 4" descr="EOC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828800"/>
            <a:ext cx="4038600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1189</TotalTime>
  <Words>1375</Words>
  <Application>Microsoft Office PowerPoint</Application>
  <PresentationFormat>On-screen Show (4:3)</PresentationFormat>
  <Paragraphs>241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Metro</vt:lpstr>
      <vt:lpstr>OKLAHOMA MEDICAL/HEALTH RESPONSE TO A NEW MADRID EARTHQUAKE</vt:lpstr>
      <vt:lpstr>New Madrid Impact States</vt:lpstr>
      <vt:lpstr>Objectives</vt:lpstr>
      <vt:lpstr>Planning:  Not that Simple</vt:lpstr>
      <vt:lpstr>But Quite a Bit Done…</vt:lpstr>
      <vt:lpstr>Focus on Mitigation</vt:lpstr>
      <vt:lpstr>RULE #1:  Impact or Not? WE Might Need Help</vt:lpstr>
      <vt:lpstr>RULE #2  No Self-Dispatch</vt:lpstr>
      <vt:lpstr>RULE #3  It Will Need to Take Time and Restraint</vt:lpstr>
      <vt:lpstr>RULE #4  Restraint Won’t Happen</vt:lpstr>
      <vt:lpstr>Rule #5  Locals Have Stuff—Lots of Stuff</vt:lpstr>
      <vt:lpstr>Rule #6 There are Others Out There……</vt:lpstr>
      <vt:lpstr>EMAC</vt:lpstr>
      <vt:lpstr>EMAC</vt:lpstr>
      <vt:lpstr>Rule #7  May be Better to Receive than to Give</vt:lpstr>
      <vt:lpstr>So….What is Oklahoma’s Medical/Health Plan?</vt:lpstr>
      <vt:lpstr>So….What is Oklahoma’s Medical/Health Plan?</vt:lpstr>
      <vt:lpstr>So….What is Oklahoma’s Medical/Health Plan?</vt:lpstr>
      <vt:lpstr>So….What is Oklahoma’s Medical/Health Plan?</vt:lpstr>
      <vt:lpstr>So….What is Oklahoma’s Medical/Health Plan?</vt:lpstr>
      <vt:lpstr>So….What is Oklahoma’s Medical/Health Plan?</vt:lpstr>
      <vt:lpstr>So..If We Can Help--How? </vt:lpstr>
      <vt:lpstr>Air Assets </vt:lpstr>
      <vt:lpstr>Experienced Personnel</vt:lpstr>
      <vt:lpstr>Intact Infrastructure/Money</vt:lpstr>
      <vt:lpstr>Intact Medical System</vt:lpstr>
      <vt:lpstr>Communication and Coordination Systems (RMRS)</vt:lpstr>
      <vt:lpstr>Hard Assets: OSDH/RMRS</vt:lpstr>
      <vt:lpstr>Hard Assets: Regional Response System (OKOHS)</vt:lpstr>
      <vt:lpstr>Hard Assets: Regional Response System (OKOHS)</vt:lpstr>
      <vt:lpstr>Hard Assets: Regional Response System (OKOHS)</vt:lpstr>
      <vt:lpstr>Hard Assets: Regional Response System (OKOHS)</vt:lpstr>
      <vt:lpstr>Hard Assets: Regional Response System (OKOHS)</vt:lpstr>
      <vt:lpstr>Hard Assets: Regional Response System (OKOHS)</vt:lpstr>
      <vt:lpstr>Hard Assets: Regional Response System (OKOHS)</vt:lpstr>
      <vt:lpstr>Hard Assets: Regional Response System (OKOHS)</vt:lpstr>
      <vt:lpstr>Hard Assets: Regional Response System (OKOHS)</vt:lpstr>
      <vt:lpstr>Hard Assets: Regional Response System (OKOHS)</vt:lpstr>
      <vt:lpstr>How it May Play Out…</vt:lpstr>
      <vt:lpstr>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Murphy</dc:creator>
  <cp:lastModifiedBy>Michael Murphy</cp:lastModifiedBy>
  <cp:revision>83</cp:revision>
  <dcterms:created xsi:type="dcterms:W3CDTF">2012-04-22T18:35:23Z</dcterms:created>
  <dcterms:modified xsi:type="dcterms:W3CDTF">2012-04-24T16:58:46Z</dcterms:modified>
</cp:coreProperties>
</file>